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6"/>
  </p:notesMasterIdLst>
  <p:sldIdLst>
    <p:sldId id="260" r:id="rId2"/>
    <p:sldId id="335" r:id="rId3"/>
    <p:sldId id="322" r:id="rId4"/>
    <p:sldId id="323" r:id="rId5"/>
    <p:sldId id="324" r:id="rId6"/>
    <p:sldId id="325" r:id="rId7"/>
    <p:sldId id="319" r:id="rId8"/>
    <p:sldId id="282" r:id="rId9"/>
    <p:sldId id="287" r:id="rId10"/>
    <p:sldId id="320" r:id="rId11"/>
    <p:sldId id="299" r:id="rId12"/>
    <p:sldId id="300" r:id="rId13"/>
    <p:sldId id="326" r:id="rId14"/>
    <p:sldId id="336" r:id="rId15"/>
    <p:sldId id="302" r:id="rId16"/>
    <p:sldId id="294" r:id="rId17"/>
    <p:sldId id="312" r:id="rId18"/>
    <p:sldId id="313" r:id="rId19"/>
    <p:sldId id="297" r:id="rId20"/>
    <p:sldId id="327" r:id="rId21"/>
    <p:sldId id="314" r:id="rId22"/>
    <p:sldId id="315" r:id="rId23"/>
    <p:sldId id="318" r:id="rId24"/>
    <p:sldId id="331" r:id="rId25"/>
    <p:sldId id="280" r:id="rId26"/>
    <p:sldId id="332" r:id="rId27"/>
    <p:sldId id="291" r:id="rId28"/>
    <p:sldId id="292" r:id="rId29"/>
    <p:sldId id="333" r:id="rId30"/>
    <p:sldId id="321" r:id="rId31"/>
    <p:sldId id="337" r:id="rId32"/>
    <p:sldId id="265" r:id="rId33"/>
    <p:sldId id="310" r:id="rId34"/>
    <p:sldId id="266" r:id="rId35"/>
    <p:sldId id="311" r:id="rId36"/>
    <p:sldId id="289" r:id="rId37"/>
    <p:sldId id="298" r:id="rId38"/>
    <p:sldId id="343" r:id="rId39"/>
    <p:sldId id="344" r:id="rId40"/>
    <p:sldId id="346" r:id="rId41"/>
    <p:sldId id="347" r:id="rId42"/>
    <p:sldId id="345" r:id="rId43"/>
    <p:sldId id="348" r:id="rId44"/>
    <p:sldId id="329" r:id="rId45"/>
    <p:sldId id="338" r:id="rId46"/>
    <p:sldId id="339" r:id="rId47"/>
    <p:sldId id="328" r:id="rId48"/>
    <p:sldId id="316" r:id="rId49"/>
    <p:sldId id="334" r:id="rId50"/>
    <p:sldId id="340" r:id="rId51"/>
    <p:sldId id="341" r:id="rId52"/>
    <p:sldId id="317" r:id="rId53"/>
    <p:sldId id="304" r:id="rId54"/>
    <p:sldId id="342"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Helvetica Neue Light" panose="02000403000000020004"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228535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249209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45</a:t>
            </a:fld>
            <a:endParaRPr lang="en-US"/>
          </a:p>
        </p:txBody>
      </p:sp>
    </p:spTree>
    <p:extLst>
      <p:ext uri="{BB962C8B-B14F-4D97-AF65-F5344CB8AC3E}">
        <p14:creationId xmlns:p14="http://schemas.microsoft.com/office/powerpoint/2010/main" val="270030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47</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48</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52</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118488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54</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417818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18440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883726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1841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query and I want you all to break into groups and optimize it and fix any errors</a:t>
            </a:r>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54338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78326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6.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8.png"/><Relationship Id="rId5" Type="http://schemas.microsoft.com/office/2007/relationships/hdphoto" Target="../media/hdphoto4.wdp"/><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Module 3</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42864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37384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76189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5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Execution Plans</a:t>
            </a:r>
          </a:p>
        </p:txBody>
      </p:sp>
    </p:spTree>
    <p:extLst>
      <p:ext uri="{BB962C8B-B14F-4D97-AF65-F5344CB8AC3E}">
        <p14:creationId xmlns:p14="http://schemas.microsoft.com/office/powerpoint/2010/main" val="332746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SELECT Statement Execution Order </a:t>
            </a:r>
          </a:p>
          <a:p>
            <a:endParaRPr lang="en-US" dirty="0"/>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pic>
        <p:nvPicPr>
          <p:cNvPr id="8" name="Picture 7">
            <a:extLst>
              <a:ext uri="{FF2B5EF4-FFF2-40B4-BE49-F238E27FC236}">
                <a16:creationId xmlns:a16="http://schemas.microsoft.com/office/drawing/2014/main" id="{8FE92BF0-59AA-2240-BDE0-B500DFB24527}"/>
              </a:ext>
            </a:extLst>
          </p:cNvPr>
          <p:cNvPicPr>
            <a:picLocks noChangeAspect="1"/>
          </p:cNvPicPr>
          <p:nvPr/>
        </p:nvPicPr>
        <p:blipFill>
          <a:blip r:embed="rId4"/>
          <a:stretch>
            <a:fillRect/>
          </a:stretch>
        </p:blipFill>
        <p:spPr>
          <a:xfrm>
            <a:off x="3011424" y="1503639"/>
            <a:ext cx="3301492" cy="885081"/>
          </a:xfrm>
          <a:prstGeom prst="rect">
            <a:avLst/>
          </a:prstGeom>
        </p:spPr>
      </p:pic>
      <p:pic>
        <p:nvPicPr>
          <p:cNvPr id="9" name="Picture 8">
            <a:extLst>
              <a:ext uri="{FF2B5EF4-FFF2-40B4-BE49-F238E27FC236}">
                <a16:creationId xmlns:a16="http://schemas.microsoft.com/office/drawing/2014/main" id="{1EB6CD92-6694-B141-8A63-1182E5E53255}"/>
              </a:ext>
            </a:extLst>
          </p:cNvPr>
          <p:cNvPicPr>
            <a:picLocks noChangeAspect="1"/>
          </p:cNvPicPr>
          <p:nvPr/>
        </p:nvPicPr>
        <p:blipFill>
          <a:blip r:embed="rId5"/>
          <a:stretch>
            <a:fillRect/>
          </a:stretch>
        </p:blipFill>
        <p:spPr>
          <a:xfrm>
            <a:off x="7842356" y="4204301"/>
            <a:ext cx="2383831" cy="2653699"/>
          </a:xfrm>
          <a:prstGeom prst="rect">
            <a:avLst/>
          </a:prstGeom>
        </p:spPr>
      </p:pic>
      <p:sp>
        <p:nvSpPr>
          <p:cNvPr id="10" name="Rectangle 9">
            <a:extLst>
              <a:ext uri="{FF2B5EF4-FFF2-40B4-BE49-F238E27FC236}">
                <a16:creationId xmlns:a16="http://schemas.microsoft.com/office/drawing/2014/main" id="{858A3368-AC83-6247-AD6E-0316B1BBA5D7}"/>
              </a:ext>
            </a:extLst>
          </p:cNvPr>
          <p:cNvSpPr/>
          <p:nvPr/>
        </p:nvSpPr>
        <p:spPr>
          <a:xfrm>
            <a:off x="0" y="6437376"/>
            <a:ext cx="12192000" cy="420624"/>
          </a:xfrm>
          <a:prstGeom prst="rect">
            <a:avLst/>
          </a:prstGeom>
          <a:solidFill>
            <a:srgbClr val="F57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a:xfrm>
            <a:off x="11357933" y="6497424"/>
            <a:ext cx="834067" cy="298455"/>
          </a:xfrm>
        </p:spPr>
        <p:txBody>
          <a:bodyPr/>
          <a:lstStyle/>
          <a:p>
            <a:pPr marL="0" lvl="0" indent="0" algn="ct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29954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1026928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6551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47445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2792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DE15-7CC2-B541-AE4D-7D32A72907BE}"/>
              </a:ext>
            </a:extLst>
          </p:cNvPr>
          <p:cNvSpPr>
            <a:spLocks noGrp="1"/>
          </p:cNvSpPr>
          <p:nvPr>
            <p:ph type="title"/>
          </p:nvPr>
        </p:nvSpPr>
        <p:spPr/>
        <p:txBody>
          <a:bodyPr/>
          <a:lstStyle/>
          <a:p>
            <a:r>
              <a:rPr lang="en-US" dirty="0"/>
              <a:t>Explain</a:t>
            </a:r>
          </a:p>
        </p:txBody>
      </p:sp>
      <p:sp>
        <p:nvSpPr>
          <p:cNvPr id="4" name="Slide Number Placeholder 3">
            <a:extLst>
              <a:ext uri="{FF2B5EF4-FFF2-40B4-BE49-F238E27FC236}">
                <a16:creationId xmlns:a16="http://schemas.microsoft.com/office/drawing/2014/main" id="{0513F275-38FB-6648-93F6-81DF0769FE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658688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Null </a:t>
            </a:r>
            <a:r>
              <a:rPr lang="en-US" dirty="0" err="1"/>
              <a:t>Handeling</a:t>
            </a:r>
            <a:endParaRPr lang="en-US" dirty="0"/>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191181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06770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2D04-3BDB-7646-BEFA-2DAE6D3140BC}"/>
              </a:ext>
            </a:extLst>
          </p:cNvPr>
          <p:cNvSpPr>
            <a:spLocks noGrp="1"/>
          </p:cNvSpPr>
          <p:nvPr>
            <p:ph type="title"/>
          </p:nvPr>
        </p:nvSpPr>
        <p:spPr/>
        <p:txBody>
          <a:bodyPr/>
          <a:lstStyle/>
          <a:p>
            <a:r>
              <a:rPr lang="en-US" dirty="0"/>
              <a:t>Execution Plans</a:t>
            </a:r>
          </a:p>
        </p:txBody>
      </p:sp>
      <p:sp>
        <p:nvSpPr>
          <p:cNvPr id="4" name="Slide Number Placeholder 3">
            <a:extLst>
              <a:ext uri="{FF2B5EF4-FFF2-40B4-BE49-F238E27FC236}">
                <a16:creationId xmlns:a16="http://schemas.microsoft.com/office/drawing/2014/main" id="{CDC76F88-C69E-9444-81A5-9A4EEA7EA9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074430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p:txBody>
          <a:bodyPr/>
          <a:lstStyle/>
          <a:p>
            <a:r>
              <a:rPr lang="en-US" dirty="0" err="1"/>
              <a:t>Timemachine</a:t>
            </a:r>
            <a:endParaRPr lang="en-US" dirty="0"/>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47775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FA62DF31-379D-B84F-B36C-600FD7780D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99549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164788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2856691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Lab3</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Review</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47</a:t>
            </a:fld>
            <a:endParaRPr lang="en-US" dirty="0"/>
          </a:p>
        </p:txBody>
      </p:sp>
    </p:spTree>
    <p:extLst>
      <p:ext uri="{BB962C8B-B14F-4D97-AF65-F5344CB8AC3E}">
        <p14:creationId xmlns:p14="http://schemas.microsoft.com/office/powerpoint/2010/main" val="2435662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80948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FF7E-491B-704B-A975-46869A195E82}"/>
              </a:ext>
            </a:extLst>
          </p:cNvPr>
          <p:cNvSpPr>
            <a:spLocks noGrp="1"/>
          </p:cNvSpPr>
          <p:nvPr>
            <p:ph type="title"/>
          </p:nvPr>
        </p:nvSpPr>
        <p:spPr/>
        <p:txBody>
          <a:bodyPr/>
          <a:lstStyle/>
          <a:p>
            <a:r>
              <a:rPr lang="en-US" dirty="0"/>
              <a:t>Analyze Plans</a:t>
            </a:r>
          </a:p>
        </p:txBody>
      </p:sp>
      <p:sp>
        <p:nvSpPr>
          <p:cNvPr id="4" name="Slide Number Placeholder 3">
            <a:extLst>
              <a:ext uri="{FF2B5EF4-FFF2-40B4-BE49-F238E27FC236}">
                <a16:creationId xmlns:a16="http://schemas.microsoft.com/office/drawing/2014/main" id="{63D91ECD-CD4B-1947-A074-13A113F901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626860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659235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568004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314-2887-0140-B9ED-22962EA72DFF}"/>
              </a:ext>
            </a:extLst>
          </p:cNvPr>
          <p:cNvSpPr>
            <a:spLocks noGrp="1"/>
          </p:cNvSpPr>
          <p:nvPr>
            <p:ph type="title"/>
          </p:nvPr>
        </p:nvSpPr>
        <p:spPr/>
        <p:txBody>
          <a:bodyPr/>
          <a:lstStyle/>
          <a:p>
            <a:r>
              <a:rPr lang="en-US" dirty="0"/>
              <a:t>Seeks vs Scans</a:t>
            </a:r>
          </a:p>
        </p:txBody>
      </p:sp>
      <p:sp>
        <p:nvSpPr>
          <p:cNvPr id="4" name="Slide Number Placeholder 3">
            <a:extLst>
              <a:ext uri="{FF2B5EF4-FFF2-40B4-BE49-F238E27FC236}">
                <a16:creationId xmlns:a16="http://schemas.microsoft.com/office/drawing/2014/main" id="{05222052-B613-A445-A409-127EF5141C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9987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89699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305874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478147821"/>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3964</TotalTime>
  <Words>5523</Words>
  <Application>Microsoft Macintosh PowerPoint</Application>
  <PresentationFormat>Widescreen</PresentationFormat>
  <Paragraphs>574</Paragraphs>
  <Slides>54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Wingdings</vt:lpstr>
      <vt:lpstr>Courier New</vt:lpstr>
      <vt:lpstr>Helvetica Neue Light</vt:lpstr>
      <vt:lpstr>Calibri</vt:lpstr>
      <vt:lpstr>DI Template</vt:lpstr>
      <vt:lpstr>PowerPoint Presentation</vt:lpstr>
      <vt:lpstr>PowerPoint Presentation</vt:lpstr>
      <vt:lpstr>Explain</vt:lpstr>
      <vt:lpstr>Execution Plans</vt:lpstr>
      <vt:lpstr>Analyze Plans</vt:lpstr>
      <vt:lpstr>Seeks vs Scans</vt:lpstr>
      <vt:lpstr>Persisted Query Results</vt:lpstr>
      <vt:lpstr>Estimating Approximate Values</vt:lpstr>
      <vt:lpstr>Estimating with HyperLogLog (HLL)</vt:lpstr>
      <vt:lpstr>Query Profile to Analyze Queries</vt:lpstr>
      <vt:lpstr>Query Profile</vt:lpstr>
      <vt:lpstr>Query Profile</vt:lpstr>
      <vt:lpstr>Break &amp; Lab1</vt:lpstr>
      <vt:lpstr>PowerPoint Presentation</vt:lpstr>
      <vt:lpstr>Snowflake Automation</vt:lpstr>
      <vt:lpstr>PowerPoint Presentation</vt:lpstr>
      <vt:lpstr>PowerPoint Presentation</vt:lpstr>
      <vt:lpstr>PowerPoint Presentation</vt:lpstr>
      <vt:lpstr>PowerPoint Presentation</vt:lpstr>
      <vt:lpstr>Hierarchy of SQL Functions</vt:lpstr>
      <vt:lpstr>Subqueries</vt:lpstr>
      <vt:lpstr>Subqueries – Where can they be used</vt:lpstr>
      <vt:lpstr>Windowing functions</vt:lpstr>
      <vt:lpstr>More stuff on windowing functions</vt:lpstr>
      <vt:lpstr>More Advanced querying</vt:lpstr>
      <vt:lpstr>REGEX</vt:lpstr>
      <vt:lpstr>Snowflake Data Types</vt:lpstr>
      <vt:lpstr>Snowflake data types</vt:lpstr>
      <vt:lpstr>Flattening Arrays</vt:lpstr>
      <vt:lpstr>Break &amp; Lab2</vt:lpstr>
      <vt:lpstr>PowerPoint Presentation</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Null Handeling</vt:lpstr>
      <vt:lpstr>COALESCE Functions</vt:lpstr>
      <vt:lpstr>Timemachine</vt:lpstr>
      <vt:lpstr>Fail Safe</vt:lpstr>
      <vt:lpstr>Deletion Consideration </vt:lpstr>
      <vt:lpstr>Table Interpolation</vt:lpstr>
      <vt:lpstr>Snowflake Automation</vt:lpstr>
      <vt:lpstr>Break &amp; Lab3</vt:lpstr>
      <vt:lpstr>PowerPoint Presentation</vt:lpstr>
      <vt:lpstr>Subqueries – Review</vt:lpstr>
      <vt:lpstr>Common Table Expressions (CTE)s</vt:lpstr>
      <vt:lpstr>Common Table Expressions (CTE)s</vt:lpstr>
      <vt:lpstr>Common Table Expressions (CTE)s</vt:lpstr>
      <vt:lpstr>Common Table Expressions (CTE)s</vt:lpstr>
      <vt:lpstr>Hierarchal Data - Recursive CTE example</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43</cp:revision>
  <dcterms:modified xsi:type="dcterms:W3CDTF">2020-06-24T06:38:57Z</dcterms:modified>
</cp:coreProperties>
</file>